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png" ContentType="image/png"/>
  <Default Extension="fntdata" ContentType="application/x-fontdata"/>
  <Default Extension="rels" ContentType="application/vnd.openxmlformats-package.relationships+xml"/>
  <Override PartName="/ppt/slides/slide14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9144000" cy="51435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Nunito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A12420-C8C2-43D8-890B-BC8BD3EE01A2}">
  <a:tblStyle styleId="{C3A12420-C8C2-43D8-890B-BC8BD3EE01A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190FE3C0-5A69-426E-AFB9-4C932344ED43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4.xml" Id="rId20" /><Relationship Type="http://schemas.openxmlformats.org/officeDocument/2006/relationships/slide" Target="/ppt/slides/slide16.xml" Id="rId22" /><Relationship Type="http://schemas.openxmlformats.org/officeDocument/2006/relationships/slide" Target="/ppt/slides/slide15.xml" Id="rId21" /><Relationship Type="http://schemas.openxmlformats.org/officeDocument/2006/relationships/slide" Target="/ppt/slides/slide18.xml" Id="rId24" /><Relationship Type="http://schemas.openxmlformats.org/officeDocument/2006/relationships/slide" Target="/ppt/slides/slide17.xml" Id="rId23" /><Relationship Type="http://schemas.openxmlformats.org/officeDocument/2006/relationships/theme" Target="/ppt/theme/theme2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tableStyles" Target="/ppt/tableStyles.xml" Id="rId4" /><Relationship Type="http://schemas.openxmlformats.org/officeDocument/2006/relationships/slide" Target="/ppt/slides/slide3.xml" Id="rId9" /><Relationship Type="http://schemas.openxmlformats.org/officeDocument/2006/relationships/slide" Target="/ppt/slides/slide20.xml" Id="rId26" /><Relationship Type="http://schemas.openxmlformats.org/officeDocument/2006/relationships/slide" Target="/ppt/slides/slide19.xml" Id="rId25" /><Relationship Type="http://schemas.openxmlformats.org/officeDocument/2006/relationships/font" Target="/ppt/fonts/Raleway-bold.fntdata" Id="rId28" /><Relationship Type="http://schemas.openxmlformats.org/officeDocument/2006/relationships/font" Target="/ppt/fonts/Raleway-regular.fntdata" Id="rId27" /><Relationship Type="http://schemas.openxmlformats.org/officeDocument/2006/relationships/slideMaster" Target="/ppt/slideMasters/slideMaster1.xml" Id="rId5" /><Relationship Type="http://schemas.openxmlformats.org/officeDocument/2006/relationships/notesMaster" Target="/ppt/notesMasters/notesMaster1.xml" Id="rId6" /><Relationship Type="http://schemas.openxmlformats.org/officeDocument/2006/relationships/font" Target="/ppt/fonts/Raleway-italic.fntdata" Id="rId29" /><Relationship Type="http://schemas.openxmlformats.org/officeDocument/2006/relationships/slide" Target="/ppt/slides/slide1.xml" Id="rId7" /><Relationship Type="http://schemas.openxmlformats.org/officeDocument/2006/relationships/slide" Target="/ppt/slides/slide2.xml" Id="rId8" /><Relationship Type="http://schemas.openxmlformats.org/officeDocument/2006/relationships/font" Target="/ppt/fonts/Nunito-regular.fntdata" Id="rId31" /><Relationship Type="http://schemas.openxmlformats.org/officeDocument/2006/relationships/font" Target="/ppt/fonts/Raleway-boldItalic.fntdata" Id="rId30" /><Relationship Type="http://schemas.openxmlformats.org/officeDocument/2006/relationships/slide" Target="/ppt/slides/slide5.xml" Id="rId11" /><Relationship Type="http://schemas.openxmlformats.org/officeDocument/2006/relationships/font" Target="/ppt/fonts/Nunito-italic.fntdata" Id="rId33" /><Relationship Type="http://schemas.openxmlformats.org/officeDocument/2006/relationships/slide" Target="/ppt/slides/slide4.xml" Id="rId10" /><Relationship Type="http://schemas.openxmlformats.org/officeDocument/2006/relationships/font" Target="/ppt/fonts/Nunito-bold.fntdata" Id="rId32" /><Relationship Type="http://schemas.openxmlformats.org/officeDocument/2006/relationships/slide" Target="/ppt/slides/slide7.xml" Id="rId13" /><Relationship Type="http://schemas.openxmlformats.org/officeDocument/2006/relationships/slide" Target="/ppt/slides/slide6.xml" Id="rId12" /><Relationship Type="http://schemas.openxmlformats.org/officeDocument/2006/relationships/font" Target="/ppt/fonts/Nunito-boldItalic.fntdata" Id="rId34" /><Relationship Type="http://schemas.openxmlformats.org/officeDocument/2006/relationships/slide" Target="/ppt/slides/slide9.xml" Id="rId15" /><Relationship Type="http://schemas.openxmlformats.org/officeDocument/2006/relationships/slide" Target="/ppt/slides/slide8.xml" Id="rId14" /><Relationship Type="http://schemas.openxmlformats.org/officeDocument/2006/relationships/slide" Target="/ppt/slides/slide11.xml" Id="rId17" /><Relationship Type="http://schemas.openxmlformats.org/officeDocument/2006/relationships/slide" Target="/ppt/slides/slide10.xml" Id="rId16" /><Relationship Type="http://schemas.openxmlformats.org/officeDocument/2006/relationships/slide" Target="/ppt/slides/slide13.xml" Id="rId19" /><Relationship Type="http://schemas.openxmlformats.org/officeDocument/2006/relationships/slide" Target="/ppt/slides/slide12.xml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08bb33381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08bb33381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08bb333819_0_10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08bb333819_0_10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08bb333819_0_10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08bb333819_0_10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8bb333819_0_10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08bb333819_0_1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08bb333819_0_1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08bb333819_0_1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9be42056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f9be42056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08bb333819_0_7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08bb333819_0_7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08bb333819_0_1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08bb333819_0_1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08bb333819_0_10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08bb333819_0_10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08bb333819_0_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08bb333819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08bb333819_0_7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08bb333819_0_7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8bb333819_0_8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8bb333819_0_8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08bb33381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08bb33381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8bb333819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8bb333819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08bb33381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08bb33381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8bb333819_0_1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08bb333819_0_1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8bb333819_0_1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08bb333819_0_1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8bb333819_0_8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08bb333819_0_8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08bb333819_0_10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08bb333819_0_10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08bb333819_0_9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08bb333819_0_9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3" /><Relationship Type="http://schemas.openxmlformats.org/officeDocument/2006/relationships/theme" Target="/ppt/theme/theme2.xml" Id="rId12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16.png" Id="rId3" /><Relationship Type="http://schemas.openxmlformats.org/officeDocument/2006/relationships/image" Target="/ppt/media/image8.png" Id="rId4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0.xml" Id="rId2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1.xml" Id="rId2" /><Relationship Type="http://schemas.openxmlformats.org/officeDocument/2006/relationships/image" Target="/ppt/media/image9.png" Id="rId3" /><Relationship Type="http://schemas.openxmlformats.org/officeDocument/2006/relationships/image" Target="/ppt/media/image11.png" Id="rId4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2.xml" Id="rId2" /><Relationship Type="http://schemas.openxmlformats.org/officeDocument/2006/relationships/image" Target="/ppt/media/image19.png" Id="rId3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3.xml" Id="rId2" /><Relationship Type="http://schemas.openxmlformats.org/officeDocument/2006/relationships/image" Target="/ppt/media/image7.png" Id="rId3" /><Relationship Type="http://schemas.openxmlformats.org/officeDocument/2006/relationships/image" Target="/ppt/media/image14.png" Id="rId4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4.xml" Id="rId2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5.xml" Id="rId2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6.xml" Id="rId2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7.xml" Id="rId2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8.xml" Id="rId2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9.xml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.xml" Id="rId2" /><Relationship Type="http://schemas.openxmlformats.org/officeDocument/2006/relationships/image" Target="/ppt/media/image3.png" Id="rId3" /></Relationships>
</file>

<file path=ppt/slides/_rels/slide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0.xml" Id="rId2" /><Relationship Type="http://schemas.openxmlformats.org/officeDocument/2006/relationships/image" Target="/ppt/media/image18.png" Id="rId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3.xml" Id="rId2" /><Relationship Type="http://schemas.openxmlformats.org/officeDocument/2006/relationships/image" Target="/ppt/media/image5.png" Id="rId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4.xml" Id="rId2" /><Relationship Type="http://schemas.openxmlformats.org/officeDocument/2006/relationships/image" Target="/ppt/media/image1.png" Id="rId3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5.xml" Id="rId2" /><Relationship Type="http://schemas.openxmlformats.org/officeDocument/2006/relationships/image" Target="/ppt/media/image6.png" Id="rId3" /><Relationship Type="http://schemas.openxmlformats.org/officeDocument/2006/relationships/image" Target="/ppt/media/image2.png" Id="rId4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6.xml" Id="rId2" /><Relationship Type="http://schemas.openxmlformats.org/officeDocument/2006/relationships/image" Target="/ppt/media/image10.png" Id="rId3" /><Relationship Type="http://schemas.openxmlformats.org/officeDocument/2006/relationships/image" Target="/ppt/media/image12.png" Id="r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7.xml" Id="rId2" /><Relationship Type="http://schemas.openxmlformats.org/officeDocument/2006/relationships/image" Target="/ppt/media/image15.png" Id="rId3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8.xml" Id="rId2" /><Relationship Type="http://schemas.openxmlformats.org/officeDocument/2006/relationships/image" Target="/ppt/media/image13.png" Id="rId3" /><Relationship Type="http://schemas.openxmlformats.org/officeDocument/2006/relationships/image" Target="/ppt/media/image4.png" Id="rId4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9.xml" Id="rId2" /><Relationship Type="http://schemas.openxmlformats.org/officeDocument/2006/relationships/image" Target="/ppt/media/image17.png" Id="rId3" 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3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1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5200" y="885675"/>
            <a:ext cx="9098800" cy="41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idx="4294967295" type="ctrTitle"/>
          </p:nvPr>
        </p:nvSpPr>
        <p:spPr>
          <a:xfrm>
            <a:off x="1761253" y="1123658"/>
            <a:ext cx="5361300" cy="144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CURRENT SCENARIO OF UWM IN KERALA</a:t>
            </a:r>
            <a:endParaRPr b="1" sz="41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6553200" y="3657600"/>
            <a:ext cx="2340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By, 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Nandhitha R Krishnan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Suchitwa Mission</a:t>
            </a:r>
            <a:endParaRPr/>
          </a:p>
        </p:txBody>
      </p:sp>
      <p:pic>
        <p:nvPicPr>
          <p:cNvPr id="133" name="Google Shape;13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228600"/>
            <a:ext cx="8693474" cy="73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/>
          <p:nvPr>
            <p:ph type="title"/>
          </p:nvPr>
        </p:nvSpPr>
        <p:spPr>
          <a:xfrm>
            <a:off x="754175" y="430150"/>
            <a:ext cx="7992900" cy="5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9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EXISTING WW TREATMENT FACILITIES IN KERALA </a:t>
            </a:r>
            <a:endParaRPr b="1" sz="29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13" name="Google Shape;213;p22"/>
          <p:cNvGraphicFramePr/>
          <p:nvPr/>
        </p:nvGraphicFramePr>
        <p:xfrm>
          <a:off x="662125" y="142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{C3A12420-C8C2-43D8-890B-BC8BD3EE01A2}</a:tableStyleId>
              </a:tblPr>
              <a:tblGrid>
                <a:gridCol w="641600"/>
                <a:gridCol w="3293350"/>
                <a:gridCol w="4058050"/>
              </a:tblGrid>
              <a:tr h="7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GB" sz="17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Sl. No</a:t>
                      </a:r>
                      <a:endParaRPr b="1" sz="17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GB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Existing STP (Network STP)</a:t>
                      </a:r>
                      <a:endParaRPr b="1" sz="17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n-GB" sz="17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Existing FSTP</a:t>
                      </a:r>
                      <a:endParaRPr b="1" sz="17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98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</a:t>
                      </a:r>
                      <a:endParaRPr b="1" sz="1400" u="none" cap="none" strike="noStrike">
                        <a:solidFill>
                          <a:srgbClr val="98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98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107 MLD plant at </a:t>
                      </a:r>
                      <a:r>
                        <a:rPr b="1" lang="en-GB">
                          <a:solidFill>
                            <a:srgbClr val="98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MUTTATHARA, THIRUVANANTHAPURAM </a:t>
                      </a:r>
                      <a:endParaRPr b="1" sz="1400" u="none" cap="none" strike="noStrike">
                        <a:solidFill>
                          <a:srgbClr val="98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98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BRAHMAPURAM and WELLINGTON Plants in Kochi Corporation (100 KLD)</a:t>
                      </a:r>
                      <a:endParaRPr b="1" sz="1400" u="none" cap="none" strike="noStrike">
                        <a:solidFill>
                          <a:srgbClr val="98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98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</a:t>
                      </a:r>
                      <a:endParaRPr b="1" sz="1400" u="none" cap="none" strike="noStrike">
                        <a:solidFill>
                          <a:srgbClr val="98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98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 MLD plant at </a:t>
                      </a:r>
                      <a:r>
                        <a:rPr b="1" lang="en-GB">
                          <a:solidFill>
                            <a:srgbClr val="98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ELAMKULAM, ERNAKULAM</a:t>
                      </a:r>
                      <a:endParaRPr b="1" sz="1400" u="none" cap="none" strike="noStrike">
                        <a:solidFill>
                          <a:srgbClr val="98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98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KALPETTA Municipality &amp; MADAKKATHARA GP (10 KLD)</a:t>
                      </a:r>
                      <a:endParaRPr b="1" sz="1400" u="none" cap="none" strike="noStrike">
                        <a:solidFill>
                          <a:srgbClr val="98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98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3</a:t>
                      </a:r>
                      <a:endParaRPr b="1" sz="1400" u="none" cap="none" strike="noStrike">
                        <a:solidFill>
                          <a:srgbClr val="98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>
                          <a:solidFill>
                            <a:srgbClr val="98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 MLD plant at </a:t>
                      </a:r>
                      <a:r>
                        <a:rPr b="1" lang="en-GB">
                          <a:solidFill>
                            <a:srgbClr val="98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PADANNAPALAM, KANNUR</a:t>
                      </a:r>
                      <a:endParaRPr b="1" sz="1400" u="none" cap="none" strike="noStrike">
                        <a:solidFill>
                          <a:srgbClr val="98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GB" sz="1400" u="none" cap="none" strike="noStrike">
                          <a:solidFill>
                            <a:srgbClr val="980000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CHERTHALA FSTP (250 KLD) (Ongoing)</a:t>
                      </a:r>
                      <a:endParaRPr b="1" sz="1400" u="none" cap="none" strike="noStrike">
                        <a:solidFill>
                          <a:srgbClr val="980000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4" name="Google Shape;214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3"/>
          <p:cNvSpPr txBox="1"/>
          <p:nvPr>
            <p:ph type="title"/>
          </p:nvPr>
        </p:nvSpPr>
        <p:spPr>
          <a:xfrm>
            <a:off x="927425" y="271700"/>
            <a:ext cx="7505700" cy="6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NETWORK STP IN CORE CITY AREA</a:t>
            </a:r>
            <a:endParaRPr b="1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450" y="869750"/>
            <a:ext cx="5054875" cy="2642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3"/>
          <p:cNvSpPr txBox="1"/>
          <p:nvPr/>
        </p:nvSpPr>
        <p:spPr>
          <a:xfrm>
            <a:off x="6505625" y="4302725"/>
            <a:ext cx="2154900" cy="3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NETWORK STP</a:t>
            </a:r>
            <a:endParaRPr b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9325" y="1844650"/>
            <a:ext cx="3534675" cy="23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3"/>
          <p:cNvSpPr/>
          <p:nvPr/>
        </p:nvSpPr>
        <p:spPr>
          <a:xfrm rot="-4542248">
            <a:off x="4424858" y="3206527"/>
            <a:ext cx="963434" cy="2052019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4"/>
          <p:cNvSpPr txBox="1"/>
          <p:nvPr>
            <p:ph type="title"/>
          </p:nvPr>
        </p:nvSpPr>
        <p:spPr>
          <a:xfrm>
            <a:off x="624250" y="379975"/>
            <a:ext cx="7505700" cy="6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UWM APPROACH FOR AN AREA</a:t>
            </a:r>
            <a:endParaRPr b="1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50" y="1037175"/>
            <a:ext cx="8760199" cy="39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/>
          <p:nvPr>
            <p:ph type="title"/>
          </p:nvPr>
        </p:nvSpPr>
        <p:spPr>
          <a:xfrm>
            <a:off x="819150" y="336675"/>
            <a:ext cx="7505700" cy="62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9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CONSTRAINTS IN IMPLEMENTING STP</a:t>
            </a:r>
            <a:endParaRPr b="1" sz="29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Google Shape;2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75" y="1063875"/>
            <a:ext cx="4744895" cy="38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0475" y="1281550"/>
            <a:ext cx="3996574" cy="364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6"/>
          <p:cNvSpPr txBox="1"/>
          <p:nvPr>
            <p:ph type="title"/>
          </p:nvPr>
        </p:nvSpPr>
        <p:spPr>
          <a:xfrm>
            <a:off x="434950" y="282925"/>
            <a:ext cx="82728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2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POPULATION V/S WW GENERATION IN KERALA</a:t>
            </a:r>
            <a:endParaRPr b="1" sz="32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6"/>
          <p:cNvSpPr txBox="1"/>
          <p:nvPr>
            <p:ph idx="1" type="body"/>
          </p:nvPr>
        </p:nvSpPr>
        <p:spPr>
          <a:xfrm>
            <a:off x="743350" y="1097475"/>
            <a:ext cx="7581600" cy="13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2011 census </a:t>
            </a:r>
            <a:r>
              <a:rPr lang="en-GB" sz="1800"/>
              <a:t>population</a:t>
            </a:r>
            <a:r>
              <a:rPr lang="en-GB" sz="1800"/>
              <a:t> = 3,34,06,061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Projected population for 2024 = 3,56,40,084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Based on per-capita demand, </a:t>
            </a:r>
            <a:endParaRPr/>
          </a:p>
        </p:txBody>
      </p:sp>
      <p:graphicFrame>
        <p:nvGraphicFramePr>
          <p:cNvPr id="246" name="Google Shape;246;p26"/>
          <p:cNvGraphicFramePr/>
          <p:nvPr/>
        </p:nvGraphicFramePr>
        <p:xfrm>
          <a:off x="1388875" y="2446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{190FE3C0-5A69-426E-AFB9-4C932344ED43}</a:tableStyleId>
              </a:tblPr>
              <a:tblGrid>
                <a:gridCol w="1912275"/>
                <a:gridCol w="1084050"/>
                <a:gridCol w="1387175"/>
                <a:gridCol w="1387175"/>
              </a:tblGrid>
              <a:tr h="368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Rural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Urban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Black water</a:t>
                      </a: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(MLD)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894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1200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Greywater</a:t>
                      </a: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(MLD)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2086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713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2799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WW (MLD)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2980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1019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3999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7" name="Google Shape;247;p2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7"/>
          <p:cNvSpPr txBox="1"/>
          <p:nvPr>
            <p:ph type="title"/>
          </p:nvPr>
        </p:nvSpPr>
        <p:spPr>
          <a:xfrm>
            <a:off x="311688" y="573125"/>
            <a:ext cx="8520600" cy="4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31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BLACKWATER </a:t>
            </a:r>
            <a:r>
              <a:rPr b="1" lang="en-GB" sz="31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GENERATION VS GAP</a:t>
            </a:r>
            <a:endParaRPr b="1" sz="31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53" name="Google Shape;253;p27"/>
          <p:cNvGraphicFramePr/>
          <p:nvPr/>
        </p:nvGraphicFramePr>
        <p:xfrm>
          <a:off x="473238" y="1465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{190FE3C0-5A69-426E-AFB9-4C932344ED43}</a:tableStyleId>
              </a:tblPr>
              <a:tblGrid>
                <a:gridCol w="1671950"/>
                <a:gridCol w="1769275"/>
                <a:gridCol w="382850"/>
                <a:gridCol w="1119050"/>
                <a:gridCol w="1113750"/>
                <a:gridCol w="970800"/>
                <a:gridCol w="889800"/>
              </a:tblGrid>
              <a:tr h="305325"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Parameters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Rural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Urban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Institutional STPs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Blackwater</a:t>
                      </a: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Generation (MLD)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894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306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1200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Existing STP Capacity (MLD)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8.72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130.06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235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Ongoing and Proposed Capacity (MLD)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0.59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107.68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 STP Capacity (MLD)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9.31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237.73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343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 gridSpan="6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Among That,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Sewage Treatment Capacity (30% of STP) MLD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71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103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 grid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GAP in Blackwater Treatment (MLD)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891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206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1097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54" name="Google Shape;254;p2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"/>
          <p:cNvSpPr txBox="1"/>
          <p:nvPr>
            <p:ph type="title"/>
          </p:nvPr>
        </p:nvSpPr>
        <p:spPr>
          <a:xfrm>
            <a:off x="819150" y="48827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INFERENCE FOR WASTEWATER MANAGEMENT  </a:t>
            </a:r>
            <a:endParaRPr/>
          </a:p>
        </p:txBody>
      </p:sp>
      <p:sp>
        <p:nvSpPr>
          <p:cNvPr id="260" name="Google Shape;260;p28"/>
          <p:cNvSpPr txBox="1"/>
          <p:nvPr>
            <p:ph idx="1" type="body"/>
          </p:nvPr>
        </p:nvSpPr>
        <p:spPr>
          <a:xfrm>
            <a:off x="641275" y="1248650"/>
            <a:ext cx="7991400" cy="14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Char char="●"/>
            </a:pPr>
            <a:r>
              <a:rPr lang="en-GB" sz="1800">
                <a:solidFill>
                  <a:srgbClr val="1A1A1A"/>
                </a:solidFill>
              </a:rPr>
              <a:t>In order to treat the above gap of 1097 MLD, we are depending upon the septic tank - soak pit system (on-site treatment systems) </a:t>
            </a:r>
            <a:endParaRPr sz="1800">
              <a:solidFill>
                <a:srgbClr val="1A1A1A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Char char="●"/>
            </a:pPr>
            <a:r>
              <a:rPr lang="en-GB" sz="1800">
                <a:solidFill>
                  <a:srgbClr val="1A1A1A"/>
                </a:solidFill>
              </a:rPr>
              <a:t>Thus additional STPs (network STPs in CSZ and institutional STPs) have to be </a:t>
            </a:r>
            <a:r>
              <a:rPr lang="en-GB" sz="1800">
                <a:solidFill>
                  <a:srgbClr val="1A1A1A"/>
                </a:solidFill>
              </a:rPr>
              <a:t>implemented</a:t>
            </a:r>
            <a:r>
              <a:rPr lang="en-GB" sz="1800">
                <a:solidFill>
                  <a:srgbClr val="1A1A1A"/>
                </a:solidFill>
              </a:rPr>
              <a:t>. </a:t>
            </a:r>
            <a:endParaRPr sz="1800">
              <a:solidFill>
                <a:srgbClr val="1A1A1A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Char char="●"/>
            </a:pPr>
            <a:r>
              <a:rPr lang="en-GB" sz="1800">
                <a:solidFill>
                  <a:srgbClr val="1A1A1A"/>
                </a:solidFill>
              </a:rPr>
              <a:t>In non-feasible areas, FSTPs may be proposed.</a:t>
            </a:r>
            <a:endParaRPr sz="1800">
              <a:solidFill>
                <a:srgbClr val="1A1A1A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Char char="●"/>
            </a:pPr>
            <a:r>
              <a:rPr lang="en-GB" sz="1800">
                <a:solidFill>
                  <a:srgbClr val="1A1A1A"/>
                </a:solidFill>
              </a:rPr>
              <a:t>Urban sullage is being managed by the existing STPs and new community level Greywater systems are to be planned (Packaged GWM units and other GWM treatment options etc) </a:t>
            </a:r>
            <a:endParaRPr sz="1800">
              <a:solidFill>
                <a:srgbClr val="1A1A1A"/>
              </a:solidFill>
            </a:endParaRPr>
          </a:p>
        </p:txBody>
      </p:sp>
      <p:sp>
        <p:nvSpPr>
          <p:cNvPr id="261" name="Google Shape;261;p2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 txBox="1"/>
          <p:nvPr>
            <p:ph type="title"/>
          </p:nvPr>
        </p:nvSpPr>
        <p:spPr>
          <a:xfrm>
            <a:off x="311700" y="92775"/>
            <a:ext cx="8520600" cy="37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FEACAL SLUDGE MANAGEMENT</a:t>
            </a:r>
            <a:endParaRPr b="1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9"/>
          <p:cNvSpPr txBox="1"/>
          <p:nvPr>
            <p:ph idx="1" type="body"/>
          </p:nvPr>
        </p:nvSpPr>
        <p:spPr>
          <a:xfrm>
            <a:off x="380150" y="665700"/>
            <a:ext cx="8520600" cy="886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Char char="★"/>
            </a:pPr>
            <a:r>
              <a:rPr lang="en-GB" sz="1800">
                <a:solidFill>
                  <a:srgbClr val="1A1A1A"/>
                </a:solidFill>
              </a:rPr>
              <a:t>State has focused to setup FSTPs due to unique geography, settlement pattern etc</a:t>
            </a:r>
            <a:endParaRPr sz="1800">
              <a:solidFill>
                <a:srgbClr val="1A1A1A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Char char="★"/>
            </a:pPr>
            <a:r>
              <a:rPr lang="en-GB" sz="1800">
                <a:solidFill>
                  <a:srgbClr val="1A1A1A"/>
                </a:solidFill>
              </a:rPr>
              <a:t>Treating 1 MLD of sewage is equivalent to treating 6.48 KLD of faecal sludge</a:t>
            </a:r>
            <a:endParaRPr sz="1800">
              <a:solidFill>
                <a:srgbClr val="1A1A1A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Char char="★"/>
            </a:pPr>
            <a:r>
              <a:rPr lang="en-GB" sz="1800">
                <a:solidFill>
                  <a:srgbClr val="1A1A1A"/>
                </a:solidFill>
              </a:rPr>
              <a:t>FSTP - Clustering approach</a:t>
            </a:r>
            <a:endParaRPr sz="1800">
              <a:solidFill>
                <a:srgbClr val="1A1A1A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Char char="★"/>
            </a:pPr>
            <a:r>
              <a:rPr lang="en-GB" sz="1800">
                <a:solidFill>
                  <a:srgbClr val="1A1A1A"/>
                </a:solidFill>
              </a:rPr>
              <a:t>Transported by ‘septage collection truck’ </a:t>
            </a:r>
            <a:endParaRPr sz="1800">
              <a:solidFill>
                <a:srgbClr val="1A1A1A"/>
              </a:solidFill>
            </a:endParaRPr>
          </a:p>
          <a:p>
            <a:pPr indent="-342900" lvl="1" marL="9144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Char char="○"/>
            </a:pPr>
            <a:r>
              <a:rPr lang="en-GB" sz="1800">
                <a:solidFill>
                  <a:srgbClr val="1A1A1A"/>
                </a:solidFill>
              </a:rPr>
              <a:t>maximum clustering radius = 15 km</a:t>
            </a:r>
            <a:endParaRPr sz="1800">
              <a:solidFill>
                <a:srgbClr val="1A1A1A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A1A1A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A1A1A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A1A1A"/>
              </a:solidFill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87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87">
              <a:solidFill>
                <a:schemeClr val="dk1"/>
              </a:solidFill>
            </a:endParaRPr>
          </a:p>
        </p:txBody>
      </p:sp>
      <p:sp>
        <p:nvSpPr>
          <p:cNvPr id="268" name="Google Shape;268;p2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2611450" y="2819200"/>
            <a:ext cx="4212300" cy="790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Feacal sludge generation (in KLD) 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              = 0.00021 x Population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rgbClr val="1A1A1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>
            <a:off x="597375" y="3685075"/>
            <a:ext cx="7709700" cy="9636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★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According to Kerala’s population, we require a capacity of 8 MLD FSTPs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★"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existing FSTPs are insufficient for handling Feacal sludge 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★"/>
            </a:pP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Additional FSTPs are necessary to be planned at suitable locations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type="title"/>
          </p:nvPr>
        </p:nvSpPr>
        <p:spPr>
          <a:xfrm>
            <a:off x="819150" y="337775"/>
            <a:ext cx="75057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INFERENCE FOR WASTEWATER MANAGEMENT  </a:t>
            </a:r>
            <a:endParaRPr b="1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0"/>
          <p:cNvSpPr txBox="1"/>
          <p:nvPr>
            <p:ph idx="1" type="body"/>
          </p:nvPr>
        </p:nvSpPr>
        <p:spPr>
          <a:xfrm>
            <a:off x="686600" y="1096050"/>
            <a:ext cx="7575900" cy="29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ct val="100000"/>
              <a:buChar char="●"/>
            </a:pPr>
            <a:r>
              <a:rPr lang="en-GB" sz="7200">
                <a:solidFill>
                  <a:srgbClr val="1A1A1A"/>
                </a:solidFill>
              </a:rPr>
              <a:t>Mobile Treatment Units are also being used by some local bodies. </a:t>
            </a:r>
            <a:r>
              <a:rPr lang="en-GB" sz="7200">
                <a:solidFill>
                  <a:srgbClr val="0000FF"/>
                </a:solidFill>
              </a:rPr>
              <a:t>Demand based treatment </a:t>
            </a:r>
            <a:r>
              <a:rPr lang="en-GB" sz="7200">
                <a:solidFill>
                  <a:srgbClr val="1A1A1A"/>
                </a:solidFill>
              </a:rPr>
              <a:t>can be managed by</a:t>
            </a:r>
            <a:r>
              <a:rPr b="1" lang="en-GB" sz="7200">
                <a:solidFill>
                  <a:srgbClr val="FF0000"/>
                </a:solidFill>
              </a:rPr>
              <a:t> MTUs</a:t>
            </a:r>
            <a:endParaRPr b="1" sz="7200">
              <a:solidFill>
                <a:srgbClr val="FF0000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ct val="100000"/>
              <a:buChar char="●"/>
            </a:pPr>
            <a:r>
              <a:rPr lang="en-GB" sz="7200">
                <a:solidFill>
                  <a:srgbClr val="1A1A1A"/>
                </a:solidFill>
              </a:rPr>
              <a:t>In the </a:t>
            </a:r>
            <a:r>
              <a:rPr lang="en-GB" sz="7200">
                <a:solidFill>
                  <a:srgbClr val="0000FF"/>
                </a:solidFill>
              </a:rPr>
              <a:t>flood prone areas</a:t>
            </a:r>
            <a:r>
              <a:rPr lang="en-GB" sz="7200">
                <a:solidFill>
                  <a:srgbClr val="1A1A1A"/>
                </a:solidFill>
              </a:rPr>
              <a:t> </a:t>
            </a:r>
            <a:r>
              <a:rPr b="1" lang="en-GB" sz="7200">
                <a:solidFill>
                  <a:srgbClr val="FF0000"/>
                </a:solidFill>
              </a:rPr>
              <a:t>Biodigestor</a:t>
            </a:r>
            <a:r>
              <a:rPr b="1" lang="en-GB" sz="7200">
                <a:solidFill>
                  <a:srgbClr val="1A1A1A"/>
                </a:solidFill>
              </a:rPr>
              <a:t> </a:t>
            </a:r>
            <a:r>
              <a:rPr lang="en-GB" sz="7200">
                <a:solidFill>
                  <a:srgbClr val="1A1A1A"/>
                </a:solidFill>
              </a:rPr>
              <a:t>facility is recommended.</a:t>
            </a:r>
            <a:endParaRPr sz="7200">
              <a:solidFill>
                <a:srgbClr val="1A1A1A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ct val="100000"/>
              <a:buChar char="●"/>
            </a:pPr>
            <a:r>
              <a:rPr lang="en-GB" sz="7200">
                <a:solidFill>
                  <a:srgbClr val="1A1A1A"/>
                </a:solidFill>
              </a:rPr>
              <a:t>Based on the Ground water table level, construction of </a:t>
            </a:r>
            <a:r>
              <a:rPr b="1" lang="en-GB" sz="7200">
                <a:solidFill>
                  <a:srgbClr val="FF0000"/>
                </a:solidFill>
              </a:rPr>
              <a:t>twin pit toilet</a:t>
            </a:r>
            <a:r>
              <a:rPr lang="en-GB" sz="7200">
                <a:solidFill>
                  <a:srgbClr val="FF0000"/>
                </a:solidFill>
              </a:rPr>
              <a:t> </a:t>
            </a:r>
            <a:r>
              <a:rPr lang="en-GB" sz="7200">
                <a:solidFill>
                  <a:srgbClr val="1A1A1A"/>
                </a:solidFill>
              </a:rPr>
              <a:t>in the </a:t>
            </a:r>
            <a:r>
              <a:rPr lang="en-GB" sz="7200">
                <a:solidFill>
                  <a:srgbClr val="0000FF"/>
                </a:solidFill>
              </a:rPr>
              <a:t>High land </a:t>
            </a:r>
            <a:r>
              <a:rPr lang="en-GB" sz="7200">
                <a:solidFill>
                  <a:srgbClr val="1A1A1A"/>
                </a:solidFill>
              </a:rPr>
              <a:t>is being promoted. </a:t>
            </a:r>
            <a:endParaRPr sz="1462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3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 txBox="1"/>
          <p:nvPr>
            <p:ph type="title"/>
          </p:nvPr>
        </p:nvSpPr>
        <p:spPr>
          <a:xfrm>
            <a:off x="336450" y="207850"/>
            <a:ext cx="86529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Heavy reliance on septic tanks &amp; soak pits, therefore, there are chances of groundwater contamination. About this no clarification is given:</a:t>
            </a:r>
            <a:endParaRPr sz="22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1"/>
          <p:cNvSpPr txBox="1"/>
          <p:nvPr>
            <p:ph idx="1" type="body"/>
          </p:nvPr>
        </p:nvSpPr>
        <p:spPr>
          <a:xfrm>
            <a:off x="446400" y="1238250"/>
            <a:ext cx="8251200" cy="35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rgbClr val="000000"/>
                </a:solidFill>
              </a:rPr>
              <a:t>Considering Kerala’s geography and </a:t>
            </a:r>
            <a:r>
              <a:rPr lang="en-GB" sz="1800">
                <a:solidFill>
                  <a:srgbClr val="000000"/>
                </a:solidFill>
              </a:rPr>
              <a:t>land constraints, it is difficult to set up network STPs. Still State is trying to setup Network STPs in core sanitation areas of ULBs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rgbClr val="000000"/>
                </a:solidFill>
              </a:rPr>
              <a:t>State has declared as ODF indicating access to toilet for all. Hence as the forward linkage state is planning to set up FSTPs wherever STPs are not feasible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rgbClr val="000000"/>
                </a:solidFill>
              </a:rPr>
              <a:t>State is planning to set up Packaged STPs, Underground STPs, where there is land constraint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●"/>
            </a:pPr>
            <a:r>
              <a:rPr lang="en-GB" sz="1800">
                <a:solidFill>
                  <a:srgbClr val="000000"/>
                </a:solidFill>
              </a:rPr>
              <a:t>MTUs are being procured to avoid discharge of untreated sewage to water bodies </a:t>
            </a:r>
            <a:endParaRPr sz="1800"/>
          </a:p>
        </p:txBody>
      </p:sp>
      <p:sp>
        <p:nvSpPr>
          <p:cNvPr id="284" name="Google Shape;284;p3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/>
          <p:nvPr>
            <p:ph type="title"/>
          </p:nvPr>
        </p:nvSpPr>
        <p:spPr>
          <a:xfrm>
            <a:off x="819150" y="358325"/>
            <a:ext cx="75057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8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WASTEWATER GENERATION</a:t>
            </a:r>
            <a:endParaRPr b="1" sz="28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4"/>
          <p:cNvSpPr txBox="1"/>
          <p:nvPr>
            <p:ph idx="1" type="body"/>
          </p:nvPr>
        </p:nvSpPr>
        <p:spPr>
          <a:xfrm>
            <a:off x="422500" y="1407675"/>
            <a:ext cx="7670100" cy="28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en-GB" sz="1800">
                <a:solidFill>
                  <a:srgbClr val="000000"/>
                </a:solidFill>
              </a:rPr>
              <a:t>Water demand: </a:t>
            </a:r>
            <a:endParaRPr sz="1800">
              <a:solidFill>
                <a:srgbClr val="000000"/>
              </a:solidFill>
            </a:endParaRPr>
          </a:p>
          <a:p>
            <a:pPr indent="-3429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GB" sz="1800">
                <a:solidFill>
                  <a:srgbClr val="000000"/>
                </a:solidFill>
              </a:rPr>
              <a:t>135 LPCD (Rural area)</a:t>
            </a:r>
            <a:endParaRPr sz="1800">
              <a:solidFill>
                <a:srgbClr val="000000"/>
              </a:solidFill>
            </a:endParaRPr>
          </a:p>
          <a:p>
            <a:pPr indent="-3429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-GB" sz="1800">
                <a:solidFill>
                  <a:srgbClr val="000000"/>
                </a:solidFill>
              </a:rPr>
              <a:t>150 LPCD (Urban area)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b="1" lang="en-GB" sz="1800">
                <a:solidFill>
                  <a:srgbClr val="000000"/>
                </a:solidFill>
              </a:rPr>
              <a:t>Waste water generation (sewage) : 80% of water consumption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00000"/>
                </a:solidFill>
              </a:rPr>
              <a:t>        Eg: For 135 LPCD, Used water (sewage) generation= 135x0.8=108 LPCD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★"/>
            </a:pPr>
            <a:r>
              <a:rPr lang="en-GB" sz="1800">
                <a:solidFill>
                  <a:srgbClr val="000000"/>
                </a:solidFill>
              </a:rPr>
              <a:t>Black water: Grey water≈30:70 (32.4:75.6)</a:t>
            </a:r>
            <a:endParaRPr sz="1800"/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8675" y="677900"/>
            <a:ext cx="1942200" cy="20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400" y="152400"/>
            <a:ext cx="8836400" cy="485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/>
          <p:nvPr/>
        </p:nvSpPr>
        <p:spPr>
          <a:xfrm>
            <a:off x="608200" y="2656775"/>
            <a:ext cx="4028100" cy="1970700"/>
          </a:xfrm>
          <a:prstGeom prst="roundRect">
            <a:avLst>
              <a:gd fmla="val 16667" name="adj"/>
            </a:avLst>
          </a:prstGeom>
          <a:solidFill>
            <a:srgbClr val="B6D7A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 txBox="1"/>
          <p:nvPr>
            <p:ph type="title"/>
          </p:nvPr>
        </p:nvSpPr>
        <p:spPr>
          <a:xfrm>
            <a:off x="819150" y="401625"/>
            <a:ext cx="7505700" cy="43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800">
                <a:solidFill>
                  <a:srgbClr val="F1C232"/>
                </a:solidFill>
              </a:rPr>
              <a:t>TERMINOLOGY</a:t>
            </a:r>
            <a:endParaRPr b="1" sz="2800">
              <a:solidFill>
                <a:srgbClr val="F1C232"/>
              </a:solidFill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8025" y="1021675"/>
            <a:ext cx="3746625" cy="193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532475" y="1717925"/>
            <a:ext cx="5674200" cy="3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Blackwater &amp; Greywater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Sewage &amp; Feacal Sludge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Sewage treatment plant (STP)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Feacal Sludge Treatment Plant (FSTP)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Mobile FSTP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Packaged STP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●"/>
            </a:pPr>
            <a:r>
              <a:rPr b="1"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GreyWater Treatment Plant (GWTP)</a:t>
            </a:r>
            <a:endParaRPr b="1"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5"/>
          <p:cNvSpPr/>
          <p:nvPr/>
        </p:nvSpPr>
        <p:spPr>
          <a:xfrm rot="5400545">
            <a:off x="3892500" y="3484650"/>
            <a:ext cx="1893300" cy="305700"/>
          </a:xfrm>
          <a:prstGeom prst="leftRightUpArrow">
            <a:avLst>
              <a:gd fmla="val 25000" name="adj1"/>
              <a:gd fmla="val 25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5112500" y="3416375"/>
            <a:ext cx="2307600" cy="368100"/>
          </a:xfrm>
          <a:prstGeom prst="rect">
            <a:avLst/>
          </a:prstGeom>
          <a:noFill/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  <a:highlight>
                  <a:schemeClr val="dk1"/>
                </a:highlight>
                <a:latin typeface="Calibri"/>
                <a:ea typeface="Calibri"/>
                <a:cs typeface="Calibri"/>
                <a:sym typeface="Calibri"/>
              </a:rPr>
              <a:t>TREATMENT OPTIONS</a:t>
            </a:r>
            <a:endParaRPr b="1" sz="1800">
              <a:solidFill>
                <a:srgbClr val="FF0000"/>
              </a:solidFill>
              <a:highlight>
                <a:schemeClr val="dk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/>
          <p:nvPr>
            <p:ph type="title"/>
          </p:nvPr>
        </p:nvSpPr>
        <p:spPr>
          <a:xfrm>
            <a:off x="819150" y="361150"/>
            <a:ext cx="7505700" cy="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1C232"/>
                </a:solidFill>
              </a:rPr>
              <a:t>BLACKWATER V/S GREYWATER</a:t>
            </a:r>
            <a:endParaRPr b="1">
              <a:solidFill>
                <a:srgbClr val="F1C232"/>
              </a:solidFill>
            </a:endParaRPr>
          </a:p>
        </p:txBody>
      </p:sp>
      <p:pic>
        <p:nvPicPr>
          <p:cNvPr id="159" name="Google Shape;15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725" y="1270725"/>
            <a:ext cx="8185425" cy="349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type="title"/>
          </p:nvPr>
        </p:nvSpPr>
        <p:spPr>
          <a:xfrm>
            <a:off x="721700" y="412450"/>
            <a:ext cx="7505700" cy="6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SEWAGE V/S SEPTAGE</a:t>
            </a:r>
            <a:endParaRPr b="1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>
            <p:ph idx="1" type="body"/>
          </p:nvPr>
        </p:nvSpPr>
        <p:spPr>
          <a:xfrm>
            <a:off x="1746000" y="3954750"/>
            <a:ext cx="1326600" cy="3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100">
                <a:solidFill>
                  <a:srgbClr val="FF0000"/>
                </a:solidFill>
              </a:rPr>
              <a:t>SEWAGE</a:t>
            </a:r>
            <a:endParaRPr b="1" sz="2100">
              <a:solidFill>
                <a:srgbClr val="FF0000"/>
              </a:solidFill>
            </a:endParaRPr>
          </a:p>
        </p:txBody>
      </p:sp>
      <p:sp>
        <p:nvSpPr>
          <p:cNvPr id="167" name="Google Shape;167;p17"/>
          <p:cNvSpPr txBox="1"/>
          <p:nvPr>
            <p:ph idx="1" type="body"/>
          </p:nvPr>
        </p:nvSpPr>
        <p:spPr>
          <a:xfrm>
            <a:off x="4992350" y="3939825"/>
            <a:ext cx="3561000" cy="3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-GB" sz="2100">
                <a:solidFill>
                  <a:srgbClr val="FF0000"/>
                </a:solidFill>
              </a:rPr>
              <a:t>FEACAL SLUDGE / SEPTAGE</a:t>
            </a:r>
            <a:endParaRPr b="1" sz="2100">
              <a:solidFill>
                <a:srgbClr val="FF0000"/>
              </a:solidFill>
            </a:endParaRPr>
          </a:p>
        </p:txBody>
      </p:sp>
      <p:pic>
        <p:nvPicPr>
          <p:cNvPr id="168" name="Google Shape;16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300" y="1234150"/>
            <a:ext cx="3787174" cy="26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761" y="1234150"/>
            <a:ext cx="4139414" cy="259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721700" y="4280925"/>
            <a:ext cx="3615000" cy="5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Mixture of feacal matter and water 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(Blackwater + Greywater)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4992338" y="4268750"/>
            <a:ext cx="33351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Slurry that results from storage/treatment of feacal matter 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>
            <p:ph type="title"/>
          </p:nvPr>
        </p:nvSpPr>
        <p:spPr>
          <a:xfrm>
            <a:off x="765000" y="347475"/>
            <a:ext cx="75057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HIGH SEPTIC TANK/PITS RELIANCE</a:t>
            </a:r>
            <a:endParaRPr b="1" sz="28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8"/>
          <p:cNvSpPr txBox="1"/>
          <p:nvPr>
            <p:ph idx="1" type="body"/>
          </p:nvPr>
        </p:nvSpPr>
        <p:spPr>
          <a:xfrm>
            <a:off x="521575" y="2516025"/>
            <a:ext cx="3627600" cy="1082700"/>
          </a:xfrm>
          <a:prstGeom prst="rect">
            <a:avLst/>
          </a:prstGeom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/>
              <a:t>Feacal sludge generation (in KLD) </a:t>
            </a:r>
            <a:endParaRPr b="1"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800"/>
              <a:t>              = 0.00021 x Population</a:t>
            </a:r>
            <a:endParaRPr b="1" sz="1800"/>
          </a:p>
        </p:txBody>
      </p:sp>
      <p:pic>
        <p:nvPicPr>
          <p:cNvPr id="179" name="Google Shape;1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00" y="1014894"/>
            <a:ext cx="7505698" cy="116703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/>
        </p:nvSpPr>
        <p:spPr>
          <a:xfrm>
            <a:off x="748575" y="1246275"/>
            <a:ext cx="77532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Kerala’s scenario: HIGH RELIANCE ON ON-SITE TREATMENT SYSTEMS</a:t>
            </a:r>
            <a:endParaRPr b="1"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High dependence on pits, septic tank and </a:t>
            </a: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soak pit</a:t>
            </a:r>
            <a:r>
              <a:rPr lang="en-GB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for wastewater management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100" y="2315950"/>
            <a:ext cx="4620749" cy="282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"/>
          <p:cNvSpPr txBox="1"/>
          <p:nvPr>
            <p:ph type="title"/>
          </p:nvPr>
        </p:nvSpPr>
        <p:spPr>
          <a:xfrm>
            <a:off x="721700" y="195900"/>
            <a:ext cx="7505700" cy="5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IMPORTANCE OF DESLUDGING OF SEPTIC TANK</a:t>
            </a:r>
            <a:endParaRPr b="1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200" y="924225"/>
            <a:ext cx="3127450" cy="386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9"/>
          <p:cNvSpPr txBox="1"/>
          <p:nvPr/>
        </p:nvSpPr>
        <p:spPr>
          <a:xfrm>
            <a:off x="424125" y="989200"/>
            <a:ext cx="5056800" cy="37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16510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Only about 30% of the settled solids are anaerobically digested in a septic tank.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16510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Calibri"/>
              <a:buChar char="•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Tanks needs cleaning when,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Sum of the depth of the scum and the sludge &gt; (depth of the tank)/2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165100" rtl="0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A portion of sludge not less than </a:t>
            </a: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25 mm in depth </a:t>
            </a: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should be left behind in the tank bottom which acts as the seeding material for the fresh deposits.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/>
          <p:nvPr>
            <p:ph type="title"/>
          </p:nvPr>
        </p:nvSpPr>
        <p:spPr>
          <a:xfrm>
            <a:off x="819150" y="4016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n-GB" sz="29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DESLUDGING AND TRANSPORTATION VEHICLE</a:t>
            </a:r>
            <a:endParaRPr b="1" sz="29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0"/>
          <p:cNvSpPr txBox="1"/>
          <p:nvPr>
            <p:ph idx="1" type="body"/>
          </p:nvPr>
        </p:nvSpPr>
        <p:spPr>
          <a:xfrm>
            <a:off x="456575" y="1131175"/>
            <a:ext cx="8121300" cy="10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Large volume transport for road width more than 3 m</a:t>
            </a:r>
            <a:endParaRPr sz="1800"/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Capacity = 2000 - 6000 L</a:t>
            </a:r>
            <a:endParaRPr sz="1800"/>
          </a:p>
        </p:txBody>
      </p:sp>
      <p:pic>
        <p:nvPicPr>
          <p:cNvPr id="197" name="Google Shape;1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000" y="2181800"/>
            <a:ext cx="5122875" cy="256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9" name="Google Shape;1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8800" y="1932000"/>
            <a:ext cx="2219075" cy="2818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1"/>
          <p:cNvSpPr txBox="1"/>
          <p:nvPr>
            <p:ph type="title"/>
          </p:nvPr>
        </p:nvSpPr>
        <p:spPr>
          <a:xfrm>
            <a:off x="819150" y="312200"/>
            <a:ext cx="7505700" cy="5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9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IMPROPER </a:t>
            </a:r>
            <a:r>
              <a:rPr b="1" lang="en-GB" sz="29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MANAGEMENT</a:t>
            </a:r>
            <a:r>
              <a:rPr b="1" lang="en-GB" sz="2900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 OF FEACAL SLUDGE</a:t>
            </a:r>
            <a:endParaRPr b="1" sz="2900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1500" y="1402287"/>
            <a:ext cx="4842175" cy="3226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305025" y="1402275"/>
            <a:ext cx="3281400" cy="34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Improper</a:t>
            </a:r>
            <a:r>
              <a:rPr lang="en-GB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dumping of desludged feacal sludge occurs: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Due to shortage of sufficient number of FSTPs (treatment facilities)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Contaminates water bodies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Char char="●"/>
            </a:pPr>
            <a:r>
              <a:rPr lang="en-GB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Creates public nuisance and </a:t>
            </a:r>
            <a:r>
              <a:rPr lang="en-GB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health</a:t>
            </a:r>
            <a:r>
              <a:rPr lang="en-GB" sz="19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hazards</a:t>
            </a:r>
            <a:endParaRPr sz="19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